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C42CF0-EE3B-4327-9B0E-800BAB8AA6D6}">
  <a:tblStyle styleId="{A1C42CF0-EE3B-4327-9B0E-800BAB8AA6D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799b43932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799b43932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799b43932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799b43932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799b43932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799b43932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feea7c72f757f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bfeea7c72f757f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feea7c72f757f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feea7c72f757f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feea7c72f757f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feea7c72f757f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799b4393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799b4393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799b43932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799b43932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799b43932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799b43932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799b43932_8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799b43932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799b43932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799b43932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hyperlink" Target="https://megabook.ru/article/%D0%A4%D0%BE%D1%80%D1%82%D1%80%D0%B0%D0%BD" TargetMode="External"/><Relationship Id="rId5" Type="http://schemas.openxmlformats.org/officeDocument/2006/relationships/hyperlink" Target="https://keldysh.ru/papers/2018/prep2018_130.pdf" TargetMode="External"/><Relationship Id="rId6" Type="http://schemas.openxmlformats.org/officeDocument/2006/relationships/hyperlink" Target="https://habr.com/ru/post/400523/" TargetMode="External"/><Relationship Id="rId7" Type="http://schemas.openxmlformats.org/officeDocument/2006/relationships/hyperlink" Target="http://progopedia.ru/language/fortran/" TargetMode="External"/><Relationship Id="rId8" Type="http://schemas.openxmlformats.org/officeDocument/2006/relationships/hyperlink" Target="https://zen.yandex.ru/media/nuancesprog/iazyki-c-i-c-gde-ih-ispolzuiut-i-zachem-5e90d2126dfdce0b13801ad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9.jp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113800"/>
            <a:ext cx="85206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Групповой проект по дисциплине «История и перспективы развития информатики и вычислительной техники</a:t>
            </a:r>
            <a:r>
              <a:rPr b="1" lang="ru" sz="1300">
                <a:solidFill>
                  <a:schemeClr val="dk1"/>
                </a:solidFill>
              </a:rPr>
              <a:t>»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1"/>
                </a:solidFill>
              </a:rPr>
              <a:t>Fortran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947300" y="959400"/>
            <a:ext cx="8196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Направление подготовки:  09.03.01 </a:t>
            </a:r>
            <a:r>
              <a:rPr i="1" lang="ru">
                <a:solidFill>
                  <a:schemeClr val="dk1"/>
                </a:solidFill>
              </a:rPr>
              <a:t>«Прикладная информатика»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Направленность образовательной программы  </a:t>
            </a:r>
            <a:r>
              <a:rPr i="1" lang="ru">
                <a:solidFill>
                  <a:schemeClr val="dk1"/>
                </a:solidFill>
              </a:rPr>
              <a:t>«Прикладная информатика в химии»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Факультет</a:t>
            </a:r>
            <a:r>
              <a:rPr b="1" lang="ru" sz="1200">
                <a:solidFill>
                  <a:schemeClr val="dk1"/>
                </a:solidFill>
              </a:rPr>
              <a:t> </a:t>
            </a:r>
            <a:r>
              <a:rPr i="1" lang="ru" sz="1200">
                <a:solidFill>
                  <a:schemeClr val="dk1"/>
                </a:solidFill>
              </a:rPr>
              <a:t>информационных технологий и управления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Кафедра </a:t>
            </a:r>
            <a:r>
              <a:rPr i="1" lang="ru" sz="1300">
                <a:solidFill>
                  <a:schemeClr val="dk1"/>
                </a:solidFill>
              </a:rPr>
              <a:t>систем автоматизированного проектирования и управления</a:t>
            </a:r>
            <a:endParaRPr i="1" sz="13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5" y="92663"/>
            <a:ext cx="6381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60375"/>
            <a:ext cx="904875" cy="75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" name="Google Shape;58;p13"/>
          <p:cNvGraphicFramePr/>
          <p:nvPr/>
        </p:nvGraphicFramePr>
        <p:xfrm>
          <a:off x="0" y="310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{A1C42CF0-EE3B-4327-9B0E-800BAB8AA6D6}</a:tableStyleId>
              </a:tblPr>
              <a:tblGrid>
                <a:gridCol w="1828800"/>
                <a:gridCol w="7315200"/>
              </a:tblGrid>
              <a:tr h="100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/>
                        <a:t>Обучающиеся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ru" sz="1300"/>
                        <a:t>Евсеенкова Кристина Денисовна</a:t>
                      </a:r>
                      <a:endParaRPr b="1" i="1"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ru" sz="1300"/>
                        <a:t>Карабанова Дарья Романовна</a:t>
                      </a:r>
                      <a:endParaRPr b="1" i="1"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ru" sz="1300"/>
                        <a:t>Галимова Ксения Артуровна</a:t>
                      </a:r>
                      <a:endParaRPr b="1" i="1"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ru" sz="1300"/>
                        <a:t>Емельянова Ксения Игоревна</a:t>
                      </a:r>
                      <a:endParaRPr b="1" i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/>
                        <a:t>Руководитель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/>
                        <a:t>Доцент, кандидат технических наук, </a:t>
                      </a:r>
                      <a:r>
                        <a:rPr b="1" i="1" lang="ru" sz="1300"/>
                        <a:t>Смирнов Игорь Александрович</a:t>
                      </a:r>
                      <a:endParaRPr b="1" i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" name="Google Shape;59;p13"/>
          <p:cNvSpPr txBox="1"/>
          <p:nvPr/>
        </p:nvSpPr>
        <p:spPr>
          <a:xfrm>
            <a:off x="37000" y="25"/>
            <a:ext cx="91440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Минобрнауки России</a:t>
            </a:r>
            <a:endParaRPr>
              <a:solidFill>
                <a:schemeClr val="dk1"/>
              </a:solidFill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федеральное государственное бюджетное образовательное учреждение высшего образования                                                    </a:t>
            </a:r>
            <a:r>
              <a:rPr lang="ru">
                <a:solidFill>
                  <a:schemeClr val="dk1"/>
                </a:solidFill>
              </a:rPr>
              <a:t>Санкт-Петербургский государственный технологический институт (технический университет)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0" y="4753725"/>
            <a:ext cx="9144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Санкт-Петербург 2020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075" y="4424888"/>
            <a:ext cx="6096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00" y="4351900"/>
            <a:ext cx="476650" cy="6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076" y="529100"/>
            <a:ext cx="2885675" cy="32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130200" y="651775"/>
            <a:ext cx="471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Где используется C++ ?</a:t>
            </a:r>
            <a:endParaRPr b="1" sz="19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ru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Операционные системы;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Программирование встроенных систем;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Разработка игр и игровых движков;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Разработка настольных и кроссплатформенных приложений.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200" y="4424888"/>
            <a:ext cx="6096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0" y="0"/>
            <a:ext cx="91440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00" y="4351900"/>
            <a:ext cx="476650" cy="6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0" y="868250"/>
            <a:ext cx="5815500" cy="3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Бытует мнение, что Fortran – устаревший язык. Мы считаем, что это ошибочное утверждение. Несмотря на 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почтенный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возраст, современный Фортран – это один из лучших инструментов при решении сложных задач вычислительного характера на современных компьютерах. Fortran и по сей день остаётся популярным среди научных работников. Это первый язык программирования высокого уровня, имеющий транслятор, получивший практическое применение и дальнейшее развитие.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500" y="1061100"/>
            <a:ext cx="3228298" cy="26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0" y="0"/>
            <a:ext cx="9144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Перечень источников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0" y="4351900"/>
            <a:ext cx="476650" cy="6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625" y="4424875"/>
            <a:ext cx="6096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0" y="1042900"/>
            <a:ext cx="91440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Книга</a:t>
            </a:r>
            <a:r>
              <a:rPr lang="ru" sz="1300">
                <a:solidFill>
                  <a:schemeClr val="dk1"/>
                </a:solidFill>
              </a:rPr>
              <a:t> </a:t>
            </a:r>
            <a:r>
              <a:rPr lang="ru" sz="13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https://keldysh.ru/papers/2018/prep2018_130.pdf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Сайт   </a:t>
            </a:r>
            <a:r>
              <a:rPr lang="ru" sz="1300" u="sng">
                <a:solidFill>
                  <a:schemeClr val="hlink"/>
                </a:solidFill>
                <a:hlinkClick r:id="rId6"/>
              </a:rPr>
              <a:t>https://habr.com/ru/post/400523/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Сайт   </a:t>
            </a:r>
            <a:r>
              <a:rPr lang="ru" sz="1300" u="sng">
                <a:solidFill>
                  <a:schemeClr val="hlink"/>
                </a:solidFill>
                <a:hlinkClick r:id="rId7"/>
              </a:rPr>
              <a:t>http://progopedia.ru/language/fortran/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Сайт</a:t>
            </a:r>
            <a:r>
              <a:rPr lang="ru" sz="1300"/>
              <a:t>   </a:t>
            </a:r>
            <a:r>
              <a:rPr lang="ru" sz="1300" u="sng">
                <a:solidFill>
                  <a:schemeClr val="hlink"/>
                </a:solidFill>
                <a:hlinkClick r:id="rId8"/>
              </a:rPr>
              <a:t>https://zen.yandex.ru/media/nuancesprog/iazyki-c-i-c-gde-ih-ispolzuiut-i-zachem-5e90d2126dfdce0b13801ade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Сайт   </a:t>
            </a:r>
            <a:r>
              <a:rPr lang="ru" sz="1300" u="sng">
                <a:solidFill>
                  <a:schemeClr val="hlink"/>
                </a:solidFill>
                <a:hlinkClick r:id="rId9"/>
              </a:rPr>
              <a:t>https://megabook.ru/article/%D0%A4%D0%BE%D1%80%D1%82%D1%80%D0%B0%D0%BD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75" y="4356000"/>
            <a:ext cx="4953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0" y="0"/>
            <a:ext cx="91440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работы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0" y="1214725"/>
            <a:ext cx="61692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ходе индивидуального проекта предстоит узнать: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AutoNum type="arabicPeriod"/>
            </a:pPr>
            <a:r>
              <a:rPr lang="ru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историю возникновения языка программирования Fortran;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ru" sz="1900">
                <a:solidFill>
                  <a:schemeClr val="dk1"/>
                </a:solidFill>
              </a:rPr>
              <a:t>его некоторые особенности;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AutoNum type="arabicPeriod"/>
            </a:pPr>
            <a:r>
              <a:rPr lang="ru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области применения языков Fortran и C++.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4650" y="4441725"/>
            <a:ext cx="6096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325" y="1214713"/>
            <a:ext cx="2941926" cy="23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0" y="4351900"/>
            <a:ext cx="476650" cy="6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0" y="0"/>
            <a:ext cx="91440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Фортран</a:t>
            </a:r>
            <a:r>
              <a:rPr lang="ru" sz="16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первый язык программирования высокого уровня, получивший практическое применение, имеющий транслятор и испытавший дальнейшее развитие.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923" y="1265988"/>
            <a:ext cx="2611525" cy="2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4200" y="4484163"/>
            <a:ext cx="6096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8160" y="813863"/>
            <a:ext cx="2680778" cy="3515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5308150" y="4329625"/>
            <a:ext cx="26808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highlight>
                  <a:srgbClr val="FFFFFF"/>
                </a:highlight>
              </a:rPr>
              <a:t>Джон Бэкус </a:t>
            </a:r>
            <a:endParaRPr b="1" sz="16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highlight>
                  <a:srgbClr val="FFFFFF"/>
                </a:highlight>
              </a:rPr>
              <a:t>(</a:t>
            </a:r>
            <a:r>
              <a:rPr b="1" lang="ru" sz="1600">
                <a:highlight>
                  <a:srgbClr val="FFFFFF"/>
                </a:highlight>
              </a:rPr>
              <a:t>1924-2007 гг.)</a:t>
            </a:r>
            <a:endParaRPr b="1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0" y="0"/>
            <a:ext cx="91440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b="1" lang="ru" sz="1800">
                <a:latin typeface="Roboto"/>
                <a:ea typeface="Roboto"/>
                <a:cs typeface="Roboto"/>
                <a:sym typeface="Roboto"/>
              </a:rPr>
              <a:t>стория возникновения языка программирования Fortran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112" y="593100"/>
            <a:ext cx="4651775" cy="37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5550" y="4486750"/>
            <a:ext cx="6096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100" y="4401025"/>
            <a:ext cx="4953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0" y="0"/>
            <a:ext cx="42180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700">
                <a:latin typeface="Roboto"/>
                <a:ea typeface="Roboto"/>
                <a:cs typeface="Roboto"/>
                <a:sym typeface="Roboto"/>
              </a:rPr>
              <a:t>ФОРТРАН 66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допускает следующие </a:t>
            </a:r>
            <a:r>
              <a:rPr b="1" lang="ru" sz="1700">
                <a:latin typeface="Roboto"/>
                <a:ea typeface="Roboto"/>
                <a:cs typeface="Roboto"/>
                <a:sym typeface="Roboto"/>
              </a:rPr>
              <a:t>типы данных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целый (тип INTEGER);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вещественный (тип REAL);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вещественный удвоенной точности (тип DOUBLE PRECISION);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комплексный (тип COMPLEX);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ru" sz="1700">
                <a:latin typeface="Roboto"/>
                <a:ea typeface="Roboto"/>
                <a:cs typeface="Roboto"/>
                <a:sym typeface="Roboto"/>
              </a:rPr>
              <a:t> логический (тип LOGICAL);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символьный (тип CHARACTER).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375" y="496300"/>
            <a:ext cx="4585074" cy="4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00" y="4401025"/>
            <a:ext cx="4953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2000" y="4486750"/>
            <a:ext cx="6096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0" y="2502600"/>
            <a:ext cx="43293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 также </a:t>
            </a:r>
            <a:r>
              <a:rPr b="1" lang="ru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b="1" lang="ru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ператоры </a:t>
            </a:r>
            <a:r>
              <a:rPr lang="ru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COMMON, DIMENSION, EQUIVALENCE; оператор DATA для определения начальных значений; оператор GOTO; оператор IF; наличие цикла DO. Есть </a:t>
            </a:r>
            <a:r>
              <a:rPr lang="ru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поддержка внутренних и внешних функций.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0" y="4351900"/>
            <a:ext cx="476650" cy="6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-1780" r="1779" t="0"/>
          <a:stretch/>
        </p:blipFill>
        <p:spPr>
          <a:xfrm>
            <a:off x="5420825" y="263925"/>
            <a:ext cx="3633376" cy="4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0" y="0"/>
            <a:ext cx="5604900" cy="4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500">
                <a:latin typeface="Roboto"/>
                <a:ea typeface="Roboto"/>
                <a:cs typeface="Roboto"/>
                <a:sym typeface="Roboto"/>
              </a:rPr>
              <a:t>FORTRAN 77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, добавил многие существенные особенности, устранил недостатки FORTRAN 66: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• блок оператора IF и END IF был расширен поддержкой ELSE и ELSE IF для улучшения структурного программирования;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• расширен цикл DO 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• введены операторы OPEN, CLOSE, INQUIRE для улучшения ввода/вывода 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• прямой доступ для операций файлового ввода/вывода;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• введен оператор IMPLICIT;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• расширены возможности типа CHARACTER;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• введен оператор PARAMETER для определения констант;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• введен ряд встроенных средств для сравнения ASCII</a:t>
            </a:r>
            <a:r>
              <a:rPr lang="ru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строк.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6225" y="4424875"/>
            <a:ext cx="6096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200" y="4424888"/>
            <a:ext cx="6096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00" y="4351900"/>
            <a:ext cx="476650" cy="6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0" y="0"/>
            <a:ext cx="9144000" cy="4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Особенности </a:t>
            </a:r>
            <a:r>
              <a:rPr b="1" i="1"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Fortran 90</a:t>
            </a: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свободный синтаксис;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длина идентификаторов до 31 символа;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вставочные комментарии;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работа с массивами;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рекурсивные процедуры;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модульность;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улучшенный механизм передачи параметров;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пользовательские интерфейсы для процедур;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перегрузка операторов;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абстрактные типы данных;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новый синтаксис объявления типа данных;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динамическое распределение памяти посредством атрибута ALLOCATABLE и операторов ALLOCATE и DEALLOCATE;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структурированные конструкции циклов;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оператор CASE для множественного выбора;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новые и расширенные встроенные процедуры.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Где используется Fortran?</a:t>
            </a:r>
            <a:endParaRPr b="1" sz="19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индустрии Fortran сегодня используется редко. Но он всё ещё главный язык для крупномасштабных симуляций физических систем. А именно применяется в:</a:t>
            </a:r>
            <a:endParaRPr sz="2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астрофизическом моделировании звёзд и галактик;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крупномасштабной молекулярной динамике, коды подсчёта электронных структур;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климатическом </a:t>
            </a: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моделировании</a:t>
            </a: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00" y="4401025"/>
            <a:ext cx="4953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5125" y="4486750"/>
            <a:ext cx="6096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349" y="1950324"/>
            <a:ext cx="4359300" cy="29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3036350" y="0"/>
            <a:ext cx="3321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Современный Fortran</a:t>
            </a: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0" y="4351900"/>
            <a:ext cx="476650" cy="6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5075" y="4424888"/>
            <a:ext cx="6096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0" y="2127800"/>
            <a:ext cx="9144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Fortran 2003 и Fortran 2018 приобрели черты, необходимые для эффективного программирования для новых вычислительных архитектур;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Широко используется для научных и инженерных вычислений; имеет большое количество написанных на нём программ и библиотек подпрограмм;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Имеет жёстко стандартизированный язык, поэтому легко переносится на различные платформы;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Позволяет применять современные технологии программирования, в частности, ООП.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775" y="589800"/>
            <a:ext cx="3658450" cy="166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